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0" r:id="rId8"/>
    <p:sldId id="270" r:id="rId9"/>
    <p:sldId id="263" r:id="rId10"/>
    <p:sldId id="264" r:id="rId11"/>
    <p:sldId id="271" r:id="rId12"/>
    <p:sldId id="272" r:id="rId13"/>
    <p:sldId id="266" r:id="rId14"/>
    <p:sldId id="268" r:id="rId15"/>
    <p:sldId id="265" r:id="rId16"/>
    <p:sldId id="267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79500"/>
            <a:ext cx="779779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113213"/>
            <a:ext cx="557530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26/2/2021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844042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500" y="1790700"/>
            <a:ext cx="10026650" cy="397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336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899079" y="1079500"/>
            <a:ext cx="1292662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499" y="1079500"/>
            <a:ext cx="8495943" cy="46894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131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94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2252663"/>
            <a:ext cx="445770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0" y="2252664"/>
            <a:ext cx="4451348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999771" y="932104"/>
            <a:ext cx="913428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437136" y="649304"/>
            <a:ext cx="388541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78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585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600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26/2/2021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71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9500" y="2525561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95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950" y="2525560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26/2/2021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595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79500"/>
            <a:ext cx="10026650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26/2/2021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26/2/2021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25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607" y="1011238"/>
            <a:ext cx="39060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0" y="955230"/>
            <a:ext cx="5583193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/>
            </a:lvl1pPr>
            <a:lvl2pPr marL="0">
              <a:lnSpc>
                <a:spcPct val="100000"/>
              </a:lnSpc>
              <a:defRPr sz="4800"/>
            </a:lvl2pPr>
            <a:lvl3pPr marL="0" indent="0">
              <a:buNone/>
              <a:defRPr sz="2000"/>
            </a:lvl3pPr>
            <a:lvl4pPr marL="0">
              <a:defRPr sz="2000"/>
            </a:lvl4pPr>
            <a:lvl5pPr marL="36000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499" y="2664000"/>
            <a:ext cx="3905999" cy="3106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26/2/2021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040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1" y="1011238"/>
            <a:ext cx="3905250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31813"/>
            <a:ext cx="6113812" cy="57848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500" y="2663825"/>
            <a:ext cx="3905250" cy="31051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26/2/2021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397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790700"/>
            <a:ext cx="10026650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26/2/2021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0153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11B0B3-5679-4759-90B8-3B908C4CB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2ACF25-B11C-4469-9AB1-A268C7131A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510" y="4602162"/>
            <a:ext cx="4457690" cy="1720850"/>
          </a:xfrm>
        </p:spPr>
        <p:txBody>
          <a:bodyPr anchor="ctr">
            <a:normAutofit/>
          </a:bodyPr>
          <a:lstStyle/>
          <a:p>
            <a:r>
              <a:rPr lang="en-US" dirty="0"/>
              <a:t>NX Bypass in 32bit and 64bit application with Ret2Libc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225AD-6F64-4911-989A-78C7FB828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54801" y="4602163"/>
            <a:ext cx="4451347" cy="1720850"/>
          </a:xfrm>
        </p:spPr>
        <p:txBody>
          <a:bodyPr anchor="ctr">
            <a:normAutofit/>
          </a:bodyPr>
          <a:lstStyle/>
          <a:p>
            <a:r>
              <a:rPr lang="ar-SA" dirty="0"/>
              <a:t>س. منصور الزياني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E6CC6C-45EC-4F84-9F80-5375BE436B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7497" b="25461"/>
          <a:stretch/>
        </p:blipFill>
        <p:spPr>
          <a:xfrm>
            <a:off x="20" y="10"/>
            <a:ext cx="12191977" cy="4014777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2E97E5C-7A5F-424E-AAE4-654396E9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5400000">
            <a:off x="5826000" y="546258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8303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20D9AA-A577-4235-876C-70FD5E4E28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Hacking Time! (32-bit)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B69B6DB-05C8-48B5-91A0-FF793C9032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3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20D9AA-A577-4235-876C-70FD5E4E28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64Bit Architecture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B69B6DB-05C8-48B5-91A0-FF793C9032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906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EA7CF-BC5B-4E9E-807B-EE4017CAA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675" y="567101"/>
            <a:ext cx="10026650" cy="655637"/>
          </a:xfrm>
        </p:spPr>
        <p:txBody>
          <a:bodyPr/>
          <a:lstStyle/>
          <a:p>
            <a:r>
              <a:rPr lang="en-US" dirty="0"/>
              <a:t>64Bit Architecture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20C59E6E-51AF-4250-A4B9-EA333A0620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6908816"/>
              </p:ext>
            </p:extLst>
          </p:nvPr>
        </p:nvGraphicFramePr>
        <p:xfrm>
          <a:off x="1845853" y="1222738"/>
          <a:ext cx="7768408" cy="5191760"/>
        </p:xfrm>
        <a:graphic>
          <a:graphicData uri="http://schemas.openxmlformats.org/drawingml/2006/table">
            <a:tbl>
              <a:tblPr>
                <a:tableStyleId>{17292A2E-F333-43FB-9621-5CBBE7FDCDCB}</a:tableStyleId>
              </a:tblPr>
              <a:tblGrid>
                <a:gridCol w="1778463">
                  <a:extLst>
                    <a:ext uri="{9D8B030D-6E8A-4147-A177-3AD203B41FA5}">
                      <a16:colId xmlns:a16="http://schemas.microsoft.com/office/drawing/2014/main" val="1631924691"/>
                    </a:ext>
                  </a:extLst>
                </a:gridCol>
                <a:gridCol w="1778463">
                  <a:extLst>
                    <a:ext uri="{9D8B030D-6E8A-4147-A177-3AD203B41FA5}">
                      <a16:colId xmlns:a16="http://schemas.microsoft.com/office/drawing/2014/main" val="2230665471"/>
                    </a:ext>
                  </a:extLst>
                </a:gridCol>
                <a:gridCol w="2105741">
                  <a:extLst>
                    <a:ext uri="{9D8B030D-6E8A-4147-A177-3AD203B41FA5}">
                      <a16:colId xmlns:a16="http://schemas.microsoft.com/office/drawing/2014/main" val="1033231463"/>
                    </a:ext>
                  </a:extLst>
                </a:gridCol>
                <a:gridCol w="2105741">
                  <a:extLst>
                    <a:ext uri="{9D8B030D-6E8A-4147-A177-3AD203B41FA5}">
                      <a16:colId xmlns:a16="http://schemas.microsoft.com/office/drawing/2014/main" val="1420550839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32-Bit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32-Bit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64-Bit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2261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Register 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Register Size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Register 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Register Size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999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32-Bit (4 Bytes)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64-Bit (8 Bytes)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99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EBX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venir Next LT Pro Ligh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RBX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728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ECX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venir Next LT Pro Ligh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RCX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741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EDX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venir Next LT Pro Ligh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RDX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5448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EDI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venir Next LT Pro Ligh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RDI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7275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ESI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venir Next LT Pro Ligh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RSI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7854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EBP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venir Next LT Pro Ligh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EBP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0567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ESP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venir Next LT Pro Ligh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RSP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8524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EIP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venir Next LT Pro Ligh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RIP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6875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venir Next LT Pro Ligh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0259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venir Next LT Pro Ligh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345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venir Next LT Pro Ligh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9062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91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20D9AA-A577-4235-876C-70FD5E4E28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Calling Functions 64-Bit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B69B6DB-05C8-48B5-91A0-FF793C9032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808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EA7CF-BC5B-4E9E-807B-EE4017CAA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Functions 64-bit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167B5-8B07-409E-A2A7-71759668F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3FCB88-B85B-4176-8DAE-194A7E22F8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0664" y="1993078"/>
            <a:ext cx="3677163" cy="3324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0020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85DEF-AB8C-4F10-B005-6C1DE2917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Functions 64-bit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D1947-4C29-45E7-910C-9E5A7D028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C6FF7F-E21A-4D39-9808-914DE402F1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262" y="2060334"/>
            <a:ext cx="8002117" cy="3439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1690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9201D0C-A10F-4030-86B1-A64BF9BB5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7692" y="1584957"/>
            <a:ext cx="5845758" cy="51212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7EA7CF-BC5B-4E9E-807B-EE4017CAA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Functions 64-bit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AFB2B7-6A5B-4047-B278-02F44FF4EA39}"/>
              </a:ext>
            </a:extLst>
          </p:cNvPr>
          <p:cNvSpPr/>
          <p:nvPr/>
        </p:nvSpPr>
        <p:spPr>
          <a:xfrm>
            <a:off x="2487692" y="1584956"/>
            <a:ext cx="5567737" cy="252548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54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20D9AA-A577-4235-876C-70FD5E4E28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Hacking Time! (64-bit)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B69B6DB-05C8-48B5-91A0-FF793C9032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25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8DAB7-4DBF-4B43-8379-6E091C54B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4E102-B817-4036-BBA7-F00ED2099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NX/DEP</a:t>
            </a:r>
          </a:p>
          <a:p>
            <a:r>
              <a:rPr lang="en-US" dirty="0"/>
              <a:t>Calling functions in 32-bit applications</a:t>
            </a:r>
          </a:p>
          <a:p>
            <a:r>
              <a:rPr lang="en-US" dirty="0"/>
              <a:t>Practical Example</a:t>
            </a:r>
          </a:p>
          <a:p>
            <a:r>
              <a:rPr lang="en-US" dirty="0" err="1"/>
              <a:t>Gdb</a:t>
            </a:r>
            <a:r>
              <a:rPr lang="en-US" dirty="0"/>
              <a:t> Introduction</a:t>
            </a:r>
          </a:p>
          <a:p>
            <a:r>
              <a:rPr lang="en-US" dirty="0" err="1"/>
              <a:t>Pwntools</a:t>
            </a:r>
            <a:r>
              <a:rPr lang="en-US" dirty="0"/>
              <a:t> introduction</a:t>
            </a:r>
          </a:p>
          <a:p>
            <a:r>
              <a:rPr lang="en-US" dirty="0"/>
              <a:t>Calling functions in 64-bit applications</a:t>
            </a:r>
          </a:p>
          <a:p>
            <a:r>
              <a:rPr lang="en-US" dirty="0"/>
              <a:t>Practical Example</a:t>
            </a:r>
          </a:p>
        </p:txBody>
      </p:sp>
    </p:spTree>
    <p:extLst>
      <p:ext uri="{BB962C8B-B14F-4D97-AF65-F5344CB8AC3E}">
        <p14:creationId xmlns:p14="http://schemas.microsoft.com/office/powerpoint/2010/main" val="2421100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20D9AA-A577-4235-876C-70FD5E4E28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is NX/DEP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B69B6DB-05C8-48B5-91A0-FF793C9032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182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804B-BE3F-4D5E-B5F5-637AA60CB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NX/DEP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C861CD4-6935-47A7-959C-5D18ED844B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0392220"/>
              </p:ext>
            </p:extLst>
          </p:nvPr>
        </p:nvGraphicFramePr>
        <p:xfrm>
          <a:off x="3166742" y="2090782"/>
          <a:ext cx="5829211" cy="3708400"/>
        </p:xfrm>
        <a:graphic>
          <a:graphicData uri="http://schemas.openxmlformats.org/drawingml/2006/table">
            <a:tbl>
              <a:tblPr>
                <a:tableStyleId>{17292A2E-F333-43FB-9621-5CBBE7FDCDCB}</a:tableStyleId>
              </a:tblPr>
              <a:tblGrid>
                <a:gridCol w="1801711">
                  <a:extLst>
                    <a:ext uri="{9D8B030D-6E8A-4147-A177-3AD203B41FA5}">
                      <a16:colId xmlns:a16="http://schemas.microsoft.com/office/drawing/2014/main" val="2230665471"/>
                    </a:ext>
                  </a:extLst>
                </a:gridCol>
                <a:gridCol w="2133269">
                  <a:extLst>
                    <a:ext uri="{9D8B030D-6E8A-4147-A177-3AD203B41FA5}">
                      <a16:colId xmlns:a16="http://schemas.microsoft.com/office/drawing/2014/main" val="1033231463"/>
                    </a:ext>
                  </a:extLst>
                </a:gridCol>
                <a:gridCol w="1894231">
                  <a:extLst>
                    <a:ext uri="{9D8B030D-6E8A-4147-A177-3AD203B41FA5}">
                      <a16:colId xmlns:a16="http://schemas.microsoft.com/office/drawing/2014/main" val="42566732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0xffffffd0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AAAA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Read/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Write/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2261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0xffffffd4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AAAA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0570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0xffffffd8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AAAA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0856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0xffffffdc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JMP ESP Address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931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0xffffffdf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Nop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1563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0xffffffe0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Nop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8245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0xffffffe4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Nop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4215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0xffffffe8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Nop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0138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Nop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136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0xffffffef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shellcode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584886"/>
                  </a:ext>
                </a:extLst>
              </a:tr>
            </a:tbl>
          </a:graphicData>
        </a:graphic>
      </p:graphicFrame>
      <p:sp>
        <p:nvSpPr>
          <p:cNvPr id="5" name="Left Brace 4">
            <a:extLst>
              <a:ext uri="{FF2B5EF4-FFF2-40B4-BE49-F238E27FC236}">
                <a16:creationId xmlns:a16="http://schemas.microsoft.com/office/drawing/2014/main" id="{F5687DE4-23DF-453B-88DD-B5C059FC4D4D}"/>
              </a:ext>
            </a:extLst>
          </p:cNvPr>
          <p:cNvSpPr/>
          <p:nvPr/>
        </p:nvSpPr>
        <p:spPr>
          <a:xfrm>
            <a:off x="2325189" y="1956162"/>
            <a:ext cx="557348" cy="3977640"/>
          </a:xfrm>
          <a:prstGeom prst="leftBrace">
            <a:avLst>
              <a:gd name="adj1" fmla="val 8333"/>
              <a:gd name="adj2" fmla="val 4452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B9EAEE-075B-40C3-8875-4643773D6D99}"/>
              </a:ext>
            </a:extLst>
          </p:cNvPr>
          <p:cNvSpPr txBox="1"/>
          <p:nvPr/>
        </p:nvSpPr>
        <p:spPr>
          <a:xfrm>
            <a:off x="1512526" y="3500846"/>
            <a:ext cx="923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Stack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326343E8-3D2D-4265-9073-E20E1593BA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5529" y="3429000"/>
            <a:ext cx="1137643" cy="1011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432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804B-BE3F-4D5E-B5F5-637AA60CB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NX/DEP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C861CD4-6935-47A7-959C-5D18ED844B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351088"/>
              </p:ext>
            </p:extLst>
          </p:nvPr>
        </p:nvGraphicFramePr>
        <p:xfrm>
          <a:off x="3166742" y="2090782"/>
          <a:ext cx="5829211" cy="3708400"/>
        </p:xfrm>
        <a:graphic>
          <a:graphicData uri="http://schemas.openxmlformats.org/drawingml/2006/table">
            <a:tbl>
              <a:tblPr>
                <a:tableStyleId>{17292A2E-F333-43FB-9621-5CBBE7FDCDCB}</a:tableStyleId>
              </a:tblPr>
              <a:tblGrid>
                <a:gridCol w="1801711">
                  <a:extLst>
                    <a:ext uri="{9D8B030D-6E8A-4147-A177-3AD203B41FA5}">
                      <a16:colId xmlns:a16="http://schemas.microsoft.com/office/drawing/2014/main" val="2230665471"/>
                    </a:ext>
                  </a:extLst>
                </a:gridCol>
                <a:gridCol w="2133269">
                  <a:extLst>
                    <a:ext uri="{9D8B030D-6E8A-4147-A177-3AD203B41FA5}">
                      <a16:colId xmlns:a16="http://schemas.microsoft.com/office/drawing/2014/main" val="1033231463"/>
                    </a:ext>
                  </a:extLst>
                </a:gridCol>
                <a:gridCol w="1894231">
                  <a:extLst>
                    <a:ext uri="{9D8B030D-6E8A-4147-A177-3AD203B41FA5}">
                      <a16:colId xmlns:a16="http://schemas.microsoft.com/office/drawing/2014/main" val="42566732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0xffffffd0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AAAA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Read/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Write/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No Execute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2261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0xffffffd4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AAAA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0570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0xffffffd8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AAAA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0856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0xffffffdc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JMP ESP Address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931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0xffffffdf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Nop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1563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0xffffffe0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Nop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8245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0xffffffe4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Nop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4215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0xffffffe8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Nop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0138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>
                          <a:solidFill>
                            <a:srgbClr val="FF0000"/>
                          </a:solidFill>
                        </a:rPr>
                        <a:t>Nop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136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0xffffffef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shellcode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584886"/>
                  </a:ext>
                </a:extLst>
              </a:tr>
            </a:tbl>
          </a:graphicData>
        </a:graphic>
      </p:graphicFrame>
      <p:sp>
        <p:nvSpPr>
          <p:cNvPr id="5" name="Left Brace 4">
            <a:extLst>
              <a:ext uri="{FF2B5EF4-FFF2-40B4-BE49-F238E27FC236}">
                <a16:creationId xmlns:a16="http://schemas.microsoft.com/office/drawing/2014/main" id="{F5687DE4-23DF-453B-88DD-B5C059FC4D4D}"/>
              </a:ext>
            </a:extLst>
          </p:cNvPr>
          <p:cNvSpPr/>
          <p:nvPr/>
        </p:nvSpPr>
        <p:spPr>
          <a:xfrm>
            <a:off x="2325189" y="1956162"/>
            <a:ext cx="557348" cy="3977640"/>
          </a:xfrm>
          <a:prstGeom prst="leftBrace">
            <a:avLst>
              <a:gd name="adj1" fmla="val 8333"/>
              <a:gd name="adj2" fmla="val 4452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B9EAEE-075B-40C3-8875-4643773D6D99}"/>
              </a:ext>
            </a:extLst>
          </p:cNvPr>
          <p:cNvSpPr txBox="1"/>
          <p:nvPr/>
        </p:nvSpPr>
        <p:spPr>
          <a:xfrm>
            <a:off x="1512526" y="3500846"/>
            <a:ext cx="923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Stack</a:t>
            </a:r>
          </a:p>
        </p:txBody>
      </p:sp>
      <p:pic>
        <p:nvPicPr>
          <p:cNvPr id="7" name="Picture 6" descr="Shape, arrow&#10;&#10;Description automatically generated">
            <a:extLst>
              <a:ext uri="{FF2B5EF4-FFF2-40B4-BE49-F238E27FC236}">
                <a16:creationId xmlns:a16="http://schemas.microsoft.com/office/drawing/2014/main" id="{4F9BA02D-4A66-4163-9399-CD1752324B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7366" y="2532467"/>
            <a:ext cx="1488784" cy="111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691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20D9AA-A577-4235-876C-70FD5E4E28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Calling Functions 32-bit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B69B6DB-05C8-48B5-91A0-FF793C9032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42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EA7CF-BC5B-4E9E-807B-EE4017CAA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Functions 32-bit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167B5-8B07-409E-A2A7-71759668F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8C90748-4ED6-4617-9E52-C7E6BC11DC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0664" y="1993078"/>
            <a:ext cx="3677163" cy="3324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772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EA7CF-BC5B-4E9E-807B-EE4017CAA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Functions 32-bit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167B5-8B07-409E-A2A7-71759668F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83CD41-EEBC-4864-8383-BD0BD30310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830" y="1973883"/>
            <a:ext cx="8373644" cy="3467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144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689A73A-F6D1-4462-9943-CB7AE63CCE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2148" y="1576250"/>
            <a:ext cx="5899669" cy="48087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7EA7CF-BC5B-4E9E-807B-EE4017CAA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Functions 32-bit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AFB2B7-6A5B-4047-B278-02F44FF4EA39}"/>
              </a:ext>
            </a:extLst>
          </p:cNvPr>
          <p:cNvSpPr/>
          <p:nvPr/>
        </p:nvSpPr>
        <p:spPr>
          <a:xfrm>
            <a:off x="2652148" y="4728751"/>
            <a:ext cx="5889955" cy="144022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423175"/>
      </p:ext>
    </p:extLst>
  </p:cSld>
  <p:clrMapOvr>
    <a:masterClrMapping/>
  </p:clrMapOvr>
</p:sld>
</file>

<file path=ppt/theme/theme1.xml><?xml version="1.0" encoding="utf-8"?>
<a:theme xmlns:a="http://schemas.openxmlformats.org/drawingml/2006/main" name="LeafVTI">
  <a:themeElements>
    <a:clrScheme name="AnalogousFromLightSeedLeftStep">
      <a:dk1>
        <a:srgbClr val="000000"/>
      </a:dk1>
      <a:lt1>
        <a:srgbClr val="FFFFFF"/>
      </a:lt1>
      <a:dk2>
        <a:srgbClr val="223B31"/>
      </a:dk2>
      <a:lt2>
        <a:srgbClr val="E8E7E2"/>
      </a:lt2>
      <a:accent1>
        <a:srgbClr val="6E84EE"/>
      </a:accent1>
      <a:accent2>
        <a:srgbClr val="4EAAEB"/>
      </a:accent2>
      <a:accent3>
        <a:srgbClr val="38B3B2"/>
      </a:accent3>
      <a:accent4>
        <a:srgbClr val="33B981"/>
      </a:accent4>
      <a:accent5>
        <a:srgbClr val="2FBD46"/>
      </a:accent5>
      <a:accent6>
        <a:srgbClr val="57B936"/>
      </a:accent6>
      <a:hlink>
        <a:srgbClr val="8C8355"/>
      </a:hlink>
      <a:folHlink>
        <a:srgbClr val="7F7F7F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190</Words>
  <Application>Microsoft Office PowerPoint</Application>
  <PresentationFormat>Widescreen</PresentationFormat>
  <Paragraphs>102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Avenir Next LT Pro Light</vt:lpstr>
      <vt:lpstr>Rockwell Nova Light</vt:lpstr>
      <vt:lpstr>Wingdings</vt:lpstr>
      <vt:lpstr>LeafVTI</vt:lpstr>
      <vt:lpstr>NX Bypass in 32bit and 64bit application with Ret2Libc</vt:lpstr>
      <vt:lpstr>agenda</vt:lpstr>
      <vt:lpstr>What is NX/DEP</vt:lpstr>
      <vt:lpstr>What is NX/DEP</vt:lpstr>
      <vt:lpstr>What is NX/DEP</vt:lpstr>
      <vt:lpstr>Calling Functions 32-bit</vt:lpstr>
      <vt:lpstr>Calling Functions 32-bit</vt:lpstr>
      <vt:lpstr>Calling Functions 32-bit</vt:lpstr>
      <vt:lpstr>Calling Functions 32-bit</vt:lpstr>
      <vt:lpstr>Hacking Time! (32-bit)</vt:lpstr>
      <vt:lpstr>64Bit Architecture</vt:lpstr>
      <vt:lpstr>64Bit Architecture</vt:lpstr>
      <vt:lpstr>Calling Functions 64-Bit</vt:lpstr>
      <vt:lpstr>Calling Functions 64-bit</vt:lpstr>
      <vt:lpstr>Calling Functions 64-bit</vt:lpstr>
      <vt:lpstr>Calling Functions 64-bit</vt:lpstr>
      <vt:lpstr>Hacking Time! (64-bit)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NX Bypass in 32bit and 64bit application with Ret2Libc</dc:title>
  <dc:creator>microsoft1688</dc:creator>
  <cp:lastModifiedBy>microsoft1688</cp:lastModifiedBy>
  <cp:revision>10</cp:revision>
  <dcterms:created xsi:type="dcterms:W3CDTF">2021-02-26T08:49:30Z</dcterms:created>
  <dcterms:modified xsi:type="dcterms:W3CDTF">2021-02-26T16:49:46Z</dcterms:modified>
</cp:coreProperties>
</file>